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77" r:id="rId2"/>
    <p:sldId id="262" r:id="rId3"/>
    <p:sldId id="263" r:id="rId4"/>
    <p:sldId id="259" r:id="rId5"/>
    <p:sldId id="286" r:id="rId6"/>
    <p:sldId id="287" r:id="rId7"/>
    <p:sldId id="288" r:id="rId8"/>
    <p:sldId id="290" r:id="rId9"/>
    <p:sldId id="291" r:id="rId10"/>
    <p:sldId id="296" r:id="rId11"/>
    <p:sldId id="293" r:id="rId12"/>
    <p:sldId id="295" r:id="rId13"/>
    <p:sldId id="294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322F"/>
    <a:srgbClr val="ED5566"/>
    <a:srgbClr val="5D3BC9"/>
    <a:srgbClr val="F77ADE"/>
    <a:srgbClr val="16428E"/>
    <a:srgbClr val="FFCCFF"/>
    <a:srgbClr val="B86680"/>
    <a:srgbClr val="FFFFFF"/>
    <a:srgbClr val="969696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32" autoAdjust="0"/>
    <p:restoredTop sz="95380" autoAdjust="0"/>
  </p:normalViewPr>
  <p:slideViewPr>
    <p:cSldViewPr showGuides="1">
      <p:cViewPr>
        <p:scale>
          <a:sx n="43" d="100"/>
          <a:sy n="43" d="100"/>
        </p:scale>
        <p:origin x="4136" y="15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68E7F2-98B0-471C-A343-021AA0B2A7AD}" type="datetimeFigureOut">
              <a:rPr lang="en-US" smtClean="0"/>
              <a:t>9/7/20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57A04E-142A-4CF1-80D3-1E7B584ADB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161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57A04E-142A-4CF1-80D3-1E7B584ADB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956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57A04E-142A-4CF1-80D3-1E7B584ADBA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590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04DA77-0714-4226-8456-DE0FB00C8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8689CE-C57C-4CCE-B5D7-91A284CB1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40DF66-3D9B-4E31-B419-8D199F946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66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C9855-67DD-499C-8452-982BD998B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2C6DC6-9849-4FC4-9261-E617428F3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46057-7577-44E5-BB5D-ECDD39E15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C3C06-0118-458A-A21D-1513B54EE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A12FCB-C0A3-4A28-A0CB-001BAE7B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987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E98B65-A8D7-4F99-BB18-A087CE882C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81FE7-0BD2-442E-B5C1-9521C7233B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6CF68-26D3-4F28-A450-732051B06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09996-5DA0-4115-872B-231E6D281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DAEEDE-A7E5-467A-8DC1-E875707E0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66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6A006-59DD-41EF-BB59-5CF0A5B0F3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7CF5D0-5E86-4B07-82F0-4706674B4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2F55C-8EFE-4A66-9DB3-D0CB88777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38045-8612-4FFC-BF9F-64FB98C8E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15B52-8190-4B2D-852C-B23A268AE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02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5C8BC-CF44-4FCD-ACB9-6C06E1FD0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26985-A785-4717-80AD-9B8D8F5B8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5A630-F12E-492E-A3AD-AE8A2360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C2166-B6AA-4084-B4D7-069DDC982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20EA2-78ED-4391-B2FB-25000FDBC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3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44F7E-D3EE-4820-A3AD-ED3B625C9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24213-3B95-472D-8785-BE59015C4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294BB-560D-413B-9D7A-3598EAE7F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75350E-44F0-4025-9EB2-2D4F2BDA0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969078-1C98-4DDD-8D87-7B41D5B17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85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F1648-7584-4AEA-8C77-7809A781D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9EACA-EA18-4330-8E00-A6EE638C59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741BCD-3A1F-4F81-8567-C86538D045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ECD319-65C0-4D9E-8CC8-C9F4B7BA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F69DE-49A0-40DA-9375-B38039E45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4ADCBC-3C3A-4256-87D5-D0D9AF50D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236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F6C2B-F82F-462A-99E3-CE7D93521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B284C-B949-459C-9DA6-77C3B837CC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3A660E-686F-40E7-A651-8AAC2D860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3BB39A-7312-4F84-8CA0-C0FC4E8389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FFA6DE-E54E-4523-9A80-B1AD0BBC0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965E7B-A410-4214-B1AC-7B3A46F9D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CE3857-B780-468D-934E-A75921E72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734A56-869A-4922-8B3A-1247CAC2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64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0A372-E784-4489-91B1-EB5F9893B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E1B435-934F-44C4-8F1B-EC379BCB0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BAE6C-C81A-448F-810E-8201A0E7D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98452A-D52B-4D53-AA70-42F3E1B91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87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A0514-EABD-44DD-9FEE-FD3B6993B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489CFA-7BE8-4E2D-A2D2-69DFDF67A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5BA20-5216-49BC-A672-DBE07E4F3D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6E611-CB59-47AA-B2BD-1C42BF09C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DB9AB8-1888-4A05-98BB-75EDB0594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D02696-3ED7-48D6-A149-7A51503D6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9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2C063-6317-449C-A341-883F2682D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53C2C5-1069-41AD-AB8E-A272B5F74D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35F9C6-7A1E-4BB1-8382-AF2048FA9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CF1DA-3491-456F-B971-C43EFCD21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613E6-C32A-4783-9219-260167E50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57CA7-22C9-4637-98D5-45CB81C4C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34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CB0E7E-7BDA-4369-B06E-95E5B313A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2DE87-7D95-4722-9EE5-248D158C7F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0A038-BC78-4ECC-BEFF-CCB515E48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B9EE9-F3BF-4B40-83E7-C9BC68FDDB0E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CDB14-4F91-4B5C-8ACA-1B5E7E69B7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0118F-80C4-4861-A4D3-A50D382E7D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55963-6440-4C45-BA09-4E6A99D1BBE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8D51644-545E-44E3-BC6E-2AD8AC8B2625}"/>
              </a:ext>
            </a:extLst>
          </p:cNvPr>
          <p:cNvSpPr/>
          <p:nvPr userDrawn="1"/>
        </p:nvSpPr>
        <p:spPr>
          <a:xfrm>
            <a:off x="-23164800" y="-13030200"/>
            <a:ext cx="395021" cy="39502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1B1CA3B-4E43-438A-9AA3-C4D817313CF4}"/>
              </a:ext>
            </a:extLst>
          </p:cNvPr>
          <p:cNvSpPr/>
          <p:nvPr userDrawn="1"/>
        </p:nvSpPr>
        <p:spPr>
          <a:xfrm>
            <a:off x="34961779" y="-13030200"/>
            <a:ext cx="395021" cy="39502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3004496-AE44-4F53-BEA8-30179F68F210}"/>
              </a:ext>
            </a:extLst>
          </p:cNvPr>
          <p:cNvSpPr/>
          <p:nvPr userDrawn="1"/>
        </p:nvSpPr>
        <p:spPr>
          <a:xfrm>
            <a:off x="34961779" y="19493179"/>
            <a:ext cx="395021" cy="39502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4C10C7B-BAE9-4433-8761-500EAC3C28A0}"/>
              </a:ext>
            </a:extLst>
          </p:cNvPr>
          <p:cNvSpPr/>
          <p:nvPr userDrawn="1"/>
        </p:nvSpPr>
        <p:spPr>
          <a:xfrm>
            <a:off x="-23164800" y="19493179"/>
            <a:ext cx="395021" cy="395021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4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FE0F8C-F97E-4429-AEEC-1F129CB4222B}"/>
              </a:ext>
            </a:extLst>
          </p:cNvPr>
          <p:cNvSpPr txBox="1"/>
          <p:nvPr/>
        </p:nvSpPr>
        <p:spPr>
          <a:xfrm>
            <a:off x="2514600" y="228600"/>
            <a:ext cx="7538978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60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Bảo</a:t>
            </a:r>
            <a:r>
              <a:rPr lang="en-US" sz="6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 </a:t>
            </a:r>
            <a:r>
              <a:rPr lang="en-US" sz="60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vệ</a:t>
            </a:r>
            <a:r>
              <a:rPr lang="en-US" sz="6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 </a:t>
            </a:r>
            <a:r>
              <a:rPr lang="en-US" sz="60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đồ</a:t>
            </a:r>
            <a:r>
              <a:rPr lang="en-US" sz="6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 </a:t>
            </a:r>
            <a:r>
              <a:rPr lang="en-US" sz="60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án</a:t>
            </a:r>
            <a:r>
              <a:rPr lang="en-US" sz="6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 BKD03K10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44BF66-F448-7446-AFD5-6EA0261EDD73}"/>
              </a:ext>
            </a:extLst>
          </p:cNvPr>
          <p:cNvSpPr txBox="1"/>
          <p:nvPr/>
        </p:nvSpPr>
        <p:spPr>
          <a:xfrm>
            <a:off x="3422917" y="1174511"/>
            <a:ext cx="5260816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36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Website “</a:t>
            </a:r>
            <a:r>
              <a:rPr lang="en-US" sz="36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Quản lý sân bóng</a:t>
            </a:r>
            <a:r>
              <a:rPr lang="en-US" sz="36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D7F7C4-852C-5A4F-86E1-89DEF461F14C}"/>
              </a:ext>
            </a:extLst>
          </p:cNvPr>
          <p:cNvSpPr txBox="1"/>
          <p:nvPr/>
        </p:nvSpPr>
        <p:spPr>
          <a:xfrm>
            <a:off x="3923695" y="5503728"/>
            <a:ext cx="434460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8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Nhóm 12</a:t>
            </a:r>
            <a:r>
              <a:rPr lang="en-US" sz="28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: </a:t>
            </a:r>
            <a:r>
              <a:rPr lang="en-US" sz="28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Nguyễn</a:t>
            </a:r>
            <a:r>
              <a:rPr lang="en-US" sz="28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 Nam </a:t>
            </a:r>
            <a:r>
              <a:rPr lang="en-US" sz="28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Hồng</a:t>
            </a:r>
            <a:endParaRPr lang="en-US" sz="2800" dirty="0">
              <a:solidFill>
                <a:schemeClr val="accent6"/>
              </a:solidFill>
              <a:latin typeface="#9Slide02 Tieu de dai" panose="02000000000000000000" pitchFamily="2" charset="0"/>
              <a:ea typeface="#9Slide02 Tieu de dai" panose="020000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CA8C44-D4A2-EC4C-9F4E-C7DF8A66A0BA}"/>
              </a:ext>
            </a:extLst>
          </p:cNvPr>
          <p:cNvSpPr txBox="1"/>
          <p:nvPr/>
        </p:nvSpPr>
        <p:spPr>
          <a:xfrm>
            <a:off x="2740786" y="6111269"/>
            <a:ext cx="708660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8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Giảng</a:t>
            </a:r>
            <a:r>
              <a:rPr lang="en-US" sz="28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viên</a:t>
            </a:r>
            <a:r>
              <a:rPr lang="en-US" sz="28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hướng</a:t>
            </a:r>
            <a:r>
              <a:rPr lang="en-US" sz="28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dẫn</a:t>
            </a:r>
            <a:r>
              <a:rPr lang="en-US" sz="28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: </a:t>
            </a:r>
            <a:r>
              <a:rPr lang="en-US" sz="28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Thầy Phạm Sơn Tùng</a:t>
            </a:r>
            <a:endParaRPr lang="en-US" sz="2800" dirty="0">
              <a:solidFill>
                <a:schemeClr val="accent6"/>
              </a:solidFill>
              <a:latin typeface="#9Slide02 Tieu de dai" panose="02000000000000000000" pitchFamily="2" charset="0"/>
              <a:ea typeface="#9Slide02 Tieu de dai" panose="02000000000000000000" pitchFamily="2" charset="0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321843-C646-4147-9FBC-F8116C16B3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44" t="29479" r="4441" b="9721"/>
          <a:stretch/>
        </p:blipFill>
        <p:spPr>
          <a:xfrm flipH="1">
            <a:off x="-2" y="7162800"/>
            <a:ext cx="12192002" cy="6858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5A04CF9-F1BC-D74B-976F-E735B117E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425" y="2514600"/>
            <a:ext cx="1955800" cy="2126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4940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FE0F8C-F97E-4429-AEEC-1F129CB4222B}"/>
              </a:ext>
            </a:extLst>
          </p:cNvPr>
          <p:cNvSpPr txBox="1"/>
          <p:nvPr/>
        </p:nvSpPr>
        <p:spPr>
          <a:xfrm>
            <a:off x="990598" y="1447800"/>
            <a:ext cx="10210799" cy="61555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Cho phép khách hàng tự đặt sân.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Thông báo cho quản lý / nhân viên quản lý khi sắp hết thời gian của 1 sân.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Thống kê theo tuần, theo tháng, xem lại thống kê các ngày cũ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Cải thiện giao diện người dùng.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Tự động liệt kê ra các sân và khung giờ còn trống.</a:t>
            </a:r>
          </a:p>
          <a:p>
            <a:pPr marL="742950" indent="-742950">
              <a:buFont typeface="+mj-lt"/>
              <a:buAutoNum type="arabicPeriod"/>
            </a:pPr>
            <a:endParaRPr lang="en-US" sz="4000" dirty="0">
              <a:solidFill>
                <a:schemeClr val="accent6"/>
              </a:solidFill>
              <a:latin typeface="#9Slide02 Tieu de dai" panose="02000000000000000000" pitchFamily="2" charset="0"/>
              <a:ea typeface="#9Slide02 Tieu de dai" panose="02000000000000000000" pitchFamily="2" charset="0"/>
            </a:endParaRPr>
          </a:p>
          <a:p>
            <a:pPr marL="742950" indent="-742950">
              <a:buFont typeface="+mj-lt"/>
              <a:buAutoNum type="arabicPeriod"/>
            </a:pPr>
            <a:endParaRPr lang="en-US" sz="4000" dirty="0">
              <a:solidFill>
                <a:schemeClr val="accent6"/>
              </a:solidFill>
              <a:latin typeface="#9Slide02 Tieu de dai" panose="02000000000000000000" pitchFamily="2" charset="0"/>
              <a:ea typeface="#9Slide02 Tieu de dai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3E4A10-E81B-6841-952A-1A17C9406F26}"/>
              </a:ext>
            </a:extLst>
          </p:cNvPr>
          <p:cNvSpPr txBox="1"/>
          <p:nvPr/>
        </p:nvSpPr>
        <p:spPr>
          <a:xfrm>
            <a:off x="21116" y="329897"/>
            <a:ext cx="1217088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6"/>
                </a:solidFill>
                <a:latin typeface="+mj-lt"/>
              </a:rPr>
              <a:t>Hướng mở rộng</a:t>
            </a:r>
          </a:p>
        </p:txBody>
      </p:sp>
      <p:sp>
        <p:nvSpPr>
          <p:cNvPr id="17" name="Isosceles Triangle 34">
            <a:extLst>
              <a:ext uri="{FF2B5EF4-FFF2-40B4-BE49-F238E27FC236}">
                <a16:creationId xmlns:a16="http://schemas.microsoft.com/office/drawing/2014/main" id="{F11323C7-9DF3-9C43-90AB-EEA0192D669A}"/>
              </a:ext>
            </a:extLst>
          </p:cNvPr>
          <p:cNvSpPr/>
          <p:nvPr/>
        </p:nvSpPr>
        <p:spPr>
          <a:xfrm rot="10800000">
            <a:off x="4062790" y="-8706"/>
            <a:ext cx="4066417" cy="305383"/>
          </a:xfrm>
          <a:prstGeom prst="triangle">
            <a:avLst/>
          </a:prstGeom>
          <a:gradFill>
            <a:gsLst>
              <a:gs pos="0">
                <a:srgbClr val="ED5566"/>
              </a:gs>
              <a:gs pos="100000">
                <a:srgbClr val="DF322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6870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9A48EB3-A14A-C744-8C29-3320FDC3CF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618"/>
            <a:ext cx="12192000" cy="686761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3E4A10-E81B-6841-952A-1A17C9406F26}"/>
              </a:ext>
            </a:extLst>
          </p:cNvPr>
          <p:cNvSpPr txBox="1"/>
          <p:nvPr/>
        </p:nvSpPr>
        <p:spPr>
          <a:xfrm>
            <a:off x="3581400" y="-129064"/>
            <a:ext cx="592248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+mj-lt"/>
              </a:rPr>
              <a:t>Giao diện quản trị</a:t>
            </a:r>
          </a:p>
        </p:txBody>
      </p:sp>
    </p:spTree>
    <p:extLst>
      <p:ext uri="{BB962C8B-B14F-4D97-AF65-F5344CB8AC3E}">
        <p14:creationId xmlns:p14="http://schemas.microsoft.com/office/powerpoint/2010/main" val="2816535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CBDF05-7C2D-4246-B08C-E8F47C71E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3E4A10-E81B-6841-952A-1A17C9406F26}"/>
              </a:ext>
            </a:extLst>
          </p:cNvPr>
          <p:cNvSpPr txBox="1"/>
          <p:nvPr/>
        </p:nvSpPr>
        <p:spPr>
          <a:xfrm>
            <a:off x="3733800" y="152400"/>
            <a:ext cx="592248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j-lt"/>
              </a:rPr>
              <a:t>Giao diện đặt sân</a:t>
            </a:r>
          </a:p>
        </p:txBody>
      </p:sp>
    </p:spTree>
    <p:extLst>
      <p:ext uri="{BB962C8B-B14F-4D97-AF65-F5344CB8AC3E}">
        <p14:creationId xmlns:p14="http://schemas.microsoft.com/office/powerpoint/2010/main" val="1118964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A7A41B-D88E-554C-8238-08136E6F6C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7016"/>
            <a:ext cx="12192000" cy="687501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3E4A10-E81B-6841-952A-1A17C9406F26}"/>
              </a:ext>
            </a:extLst>
          </p:cNvPr>
          <p:cNvSpPr txBox="1"/>
          <p:nvPr/>
        </p:nvSpPr>
        <p:spPr>
          <a:xfrm>
            <a:off x="3733800" y="152400"/>
            <a:ext cx="5922484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6"/>
                </a:solidFill>
                <a:latin typeface="+mj-lt"/>
              </a:rPr>
              <a:t>Giao diện lịch đặt sân và search </a:t>
            </a:r>
          </a:p>
        </p:txBody>
      </p:sp>
    </p:spTree>
    <p:extLst>
      <p:ext uri="{BB962C8B-B14F-4D97-AF65-F5344CB8AC3E}">
        <p14:creationId xmlns:p14="http://schemas.microsoft.com/office/powerpoint/2010/main" val="27494101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FE0F8C-F97E-4429-AEEC-1F129CB4222B}"/>
              </a:ext>
            </a:extLst>
          </p:cNvPr>
          <p:cNvSpPr txBox="1"/>
          <p:nvPr/>
        </p:nvSpPr>
        <p:spPr>
          <a:xfrm>
            <a:off x="1" y="2274838"/>
            <a:ext cx="12192000" cy="23083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5000" dirty="0">
                <a:gradFill>
                  <a:gsLst>
                    <a:gs pos="0">
                      <a:srgbClr val="16428E"/>
                    </a:gs>
                    <a:gs pos="100000">
                      <a:srgbClr val="DF322F"/>
                    </a:gs>
                  </a:gsLst>
                  <a:lin ang="2700000" scaled="1"/>
                </a:gra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thanks.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DA5E4E-0CBA-467A-8EDB-56BF0C3E63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06" r="8572" b="7132"/>
          <a:stretch/>
        </p:blipFill>
        <p:spPr>
          <a:xfrm flipH="1">
            <a:off x="0" y="-8763000"/>
            <a:ext cx="12192000" cy="6858000"/>
          </a:xfrm>
          <a:prstGeom prst="rect">
            <a:avLst/>
          </a:prstGeom>
        </p:spPr>
      </p:pic>
      <p:sp>
        <p:nvSpPr>
          <p:cNvPr id="8" name="Rectangle 36">
            <a:extLst>
              <a:ext uri="{FF2B5EF4-FFF2-40B4-BE49-F238E27FC236}">
                <a16:creationId xmlns:a16="http://schemas.microsoft.com/office/drawing/2014/main" id="{85BF950B-7C76-4812-84EC-8FD78D8F3DB2}"/>
              </a:ext>
            </a:extLst>
          </p:cNvPr>
          <p:cNvSpPr/>
          <p:nvPr/>
        </p:nvSpPr>
        <p:spPr>
          <a:xfrm flipH="1">
            <a:off x="0" y="-8763000"/>
            <a:ext cx="12192000" cy="6858000"/>
          </a:xfrm>
          <a:prstGeom prst="parallelogram">
            <a:avLst>
              <a:gd name="adj" fmla="val 0"/>
            </a:avLst>
          </a:prstGeom>
          <a:gradFill flip="none" rotWithShape="1">
            <a:gsLst>
              <a:gs pos="0">
                <a:srgbClr val="F857A6">
                  <a:alpha val="40000"/>
                  <a:lumMod val="100000"/>
                </a:srgbClr>
              </a:gs>
              <a:gs pos="100000">
                <a:srgbClr val="FF585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noFill/>
              </a:rPr>
              <a:t>huhu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E35A79-0157-46E7-BC77-F215593D92FB}"/>
              </a:ext>
            </a:extLst>
          </p:cNvPr>
          <p:cNvSpPr txBox="1"/>
          <p:nvPr/>
        </p:nvSpPr>
        <p:spPr>
          <a:xfrm>
            <a:off x="640080" y="-1788214"/>
            <a:ext cx="8122920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FinPig is a convenient, easy to use, efficient mobile banking tool which is also appealing to young users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286913-4872-4677-A403-EE5E7C922209}"/>
              </a:ext>
            </a:extLst>
          </p:cNvPr>
          <p:cNvSpPr/>
          <p:nvPr/>
        </p:nvSpPr>
        <p:spPr>
          <a:xfrm>
            <a:off x="670229" y="-1945838"/>
            <a:ext cx="1828800" cy="57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E109C3-AD65-43F0-A9E1-15C20ACB22C8}"/>
              </a:ext>
            </a:extLst>
          </p:cNvPr>
          <p:cNvSpPr txBox="1"/>
          <p:nvPr/>
        </p:nvSpPr>
        <p:spPr>
          <a:xfrm>
            <a:off x="670229" y="-4460119"/>
            <a:ext cx="625171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5000">
                <a:solidFill>
                  <a:schemeClr val="bg1"/>
                </a:solidFill>
                <a:latin typeface="#9Slide02 Tieu de rat dai 02" panose="020B0606020202050201" pitchFamily="34" charset="0"/>
              </a:rPr>
              <a:t>06.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BC0D67-D284-4570-9F30-EBBC074ADAF9}"/>
              </a:ext>
            </a:extLst>
          </p:cNvPr>
          <p:cNvSpPr txBox="1"/>
          <p:nvPr/>
        </p:nvSpPr>
        <p:spPr>
          <a:xfrm>
            <a:off x="4359604" y="2725579"/>
            <a:ext cx="127919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1600" dirty="0">
                <a:gradFill>
                  <a:gsLst>
                    <a:gs pos="0">
                      <a:srgbClr val="16428E"/>
                    </a:gs>
                    <a:gs pos="100000">
                      <a:srgbClr val="DF322F"/>
                    </a:gs>
                  </a:gsLst>
                  <a:lin ang="2700000" scaled="1"/>
                </a:gradFill>
                <a:latin typeface="#9Slide06 Signerica Medium" pitchFamily="2" charset="0"/>
              </a:rPr>
              <a:t>have a nice day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5244EE-4E03-4A2D-93BB-781DC4CB024E}"/>
              </a:ext>
            </a:extLst>
          </p:cNvPr>
          <p:cNvSpPr txBox="1"/>
          <p:nvPr/>
        </p:nvSpPr>
        <p:spPr>
          <a:xfrm>
            <a:off x="644813" y="-3561658"/>
            <a:ext cx="3088987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To conclude</a:t>
            </a:r>
          </a:p>
        </p:txBody>
      </p:sp>
    </p:spTree>
    <p:extLst>
      <p:ext uri="{BB962C8B-B14F-4D97-AF65-F5344CB8AC3E}">
        <p14:creationId xmlns:p14="http://schemas.microsoft.com/office/powerpoint/2010/main" val="168041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1D0100-97BC-4C87-BE02-85C5A6BE3B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44" t="29479" r="4441" b="9721"/>
          <a:stretch/>
        </p:blipFill>
        <p:spPr>
          <a:xfrm flipH="1">
            <a:off x="-2" y="0"/>
            <a:ext cx="12192002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F4A28DC-0F06-463F-BE09-C303E53055B0}"/>
              </a:ext>
            </a:extLst>
          </p:cNvPr>
          <p:cNvSpPr/>
          <p:nvPr/>
        </p:nvSpPr>
        <p:spPr>
          <a:xfrm rot="16200000">
            <a:off x="-8504842" y="220980"/>
            <a:ext cx="6021644" cy="6416040"/>
          </a:xfrm>
          <a:prstGeom prst="rect">
            <a:avLst/>
          </a:prstGeom>
          <a:gradFill flip="none" rotWithShape="1">
            <a:gsLst>
              <a:gs pos="0">
                <a:srgbClr val="F857A6">
                  <a:alpha val="40000"/>
                  <a:lumMod val="100000"/>
                </a:srgbClr>
              </a:gs>
              <a:gs pos="100000">
                <a:srgbClr val="FF5858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D28DF1-DD97-384E-A355-EB3ADBAA3171}"/>
              </a:ext>
            </a:extLst>
          </p:cNvPr>
          <p:cNvSpPr txBox="1"/>
          <p:nvPr/>
        </p:nvSpPr>
        <p:spPr>
          <a:xfrm>
            <a:off x="-10185565" y="3613076"/>
            <a:ext cx="2827698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Nội</a:t>
            </a:r>
            <a:r>
              <a:rPr lang="en-US" sz="6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 dung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C65A97-3E27-204A-9C0B-823A3CC95294}"/>
              </a:ext>
            </a:extLst>
          </p:cNvPr>
          <p:cNvSpPr txBox="1"/>
          <p:nvPr/>
        </p:nvSpPr>
        <p:spPr>
          <a:xfrm>
            <a:off x="-10118686" y="4968636"/>
            <a:ext cx="5807366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Tổng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quan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đề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tài</a:t>
            </a:r>
            <a:endParaRPr lang="en-US" sz="2800" dirty="0">
              <a:solidFill>
                <a:schemeClr val="bg1"/>
              </a:solidFill>
              <a:latin typeface="#9Slide02 Noi dung rat dai" panose="02000000000000000000" pitchFamily="2" charset="0"/>
              <a:ea typeface="#9Slide02 Noi dung rat dai" panose="020000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Sơ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đồ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chức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năng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ứng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dụng</a:t>
            </a:r>
            <a:endParaRPr lang="en-US" sz="2800" dirty="0">
              <a:solidFill>
                <a:schemeClr val="bg1"/>
              </a:solidFill>
              <a:latin typeface="#9Slide02 Noi dung rat dai" panose="02000000000000000000" pitchFamily="2" charset="0"/>
              <a:ea typeface="#9Slide02 Noi dung rat dai" panose="020000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Thiết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kế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cơ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sở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dữ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liệu</a:t>
            </a:r>
            <a:endParaRPr lang="en-US" sz="2800" dirty="0">
              <a:solidFill>
                <a:schemeClr val="bg1"/>
              </a:solidFill>
              <a:latin typeface="#9Slide02 Noi dung rat dai" panose="02000000000000000000" pitchFamily="2" charset="0"/>
              <a:ea typeface="#9Slide02 Noi dung rat dai" panose="02000000000000000000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4189185-C3D3-9846-8372-2380AEEC1388}"/>
              </a:ext>
            </a:extLst>
          </p:cNvPr>
          <p:cNvSpPr/>
          <p:nvPr/>
        </p:nvSpPr>
        <p:spPr>
          <a:xfrm>
            <a:off x="-10138663" y="4529724"/>
            <a:ext cx="1828800" cy="57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2219A7-51DD-8645-B354-3136AA776B2F}"/>
              </a:ext>
            </a:extLst>
          </p:cNvPr>
          <p:cNvSpPr txBox="1"/>
          <p:nvPr/>
        </p:nvSpPr>
        <p:spPr>
          <a:xfrm>
            <a:off x="-9377766" y="2735396"/>
            <a:ext cx="625171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5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01.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29CF267-7C35-7E41-A8B2-B31557D1F119}"/>
              </a:ext>
            </a:extLst>
          </p:cNvPr>
          <p:cNvSpPr txBox="1"/>
          <p:nvPr/>
        </p:nvSpPr>
        <p:spPr>
          <a:xfrm>
            <a:off x="-4495800" y="4968636"/>
            <a:ext cx="5807366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Phân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công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trong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nhóm</a:t>
            </a:r>
            <a:endParaRPr lang="en-US" sz="2800" dirty="0">
              <a:solidFill>
                <a:schemeClr val="bg1"/>
              </a:solidFill>
              <a:latin typeface="#9Slide02 Noi dung rat dai" panose="02000000000000000000" pitchFamily="2" charset="0"/>
              <a:ea typeface="#9Slide02 Noi dung rat dai" panose="020000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Giao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diện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chính</a:t>
            </a:r>
            <a:endParaRPr lang="en-US" sz="2800" dirty="0">
              <a:solidFill>
                <a:schemeClr val="bg1"/>
              </a:solidFill>
              <a:latin typeface="#9Slide02 Noi dung rat dai" panose="02000000000000000000" pitchFamily="2" charset="0"/>
              <a:ea typeface="#9Slide02 Noi dung rat dai" panose="020000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Demo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ứng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dụng</a:t>
            </a:r>
            <a:endParaRPr lang="en-US" sz="2800" dirty="0">
              <a:solidFill>
                <a:schemeClr val="bg1"/>
              </a:solidFill>
              <a:latin typeface="#9Slide02 Noi dung rat dai" panose="02000000000000000000" pitchFamily="2" charset="0"/>
              <a:ea typeface="#9Slide02 Noi dung rat dai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129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21D0100-97BC-4C87-BE02-85C5A6BE3BD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0" t="3809" r="6741" b="13151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55C527A-37F1-42AC-ADFB-BCBF75A7FF84}"/>
              </a:ext>
            </a:extLst>
          </p:cNvPr>
          <p:cNvSpPr/>
          <p:nvPr/>
        </p:nvSpPr>
        <p:spPr>
          <a:xfrm rot="10800000">
            <a:off x="4062791" y="-525278"/>
            <a:ext cx="4066417" cy="372877"/>
          </a:xfrm>
          <a:prstGeom prst="triangle">
            <a:avLst/>
          </a:prstGeom>
          <a:gradFill flip="none" rotWithShape="1">
            <a:gsLst>
              <a:gs pos="0">
                <a:srgbClr val="ED5566"/>
              </a:gs>
              <a:gs pos="100000">
                <a:srgbClr val="FF5858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Hình chữ nhật 2">
            <a:extLst>
              <a:ext uri="{FF2B5EF4-FFF2-40B4-BE49-F238E27FC236}">
                <a16:creationId xmlns:a16="http://schemas.microsoft.com/office/drawing/2014/main" id="{FE6B90B1-B715-4D3C-BA07-048296246329}"/>
              </a:ext>
            </a:extLst>
          </p:cNvPr>
          <p:cNvSpPr/>
          <p:nvPr/>
        </p:nvSpPr>
        <p:spPr>
          <a:xfrm>
            <a:off x="0" y="-14768"/>
            <a:ext cx="12192000" cy="6881701"/>
          </a:xfrm>
          <a:prstGeom prst="rect">
            <a:avLst/>
          </a:prstGeom>
          <a:gradFill flip="none" rotWithShape="1">
            <a:gsLst>
              <a:gs pos="0">
                <a:srgbClr val="ED5566"/>
              </a:gs>
              <a:gs pos="0">
                <a:srgbClr val="ED5566">
                  <a:alpha val="43000"/>
                </a:srgbClr>
              </a:gs>
              <a:gs pos="100000">
                <a:srgbClr val="E53B4B"/>
              </a:gs>
              <a:gs pos="100000">
                <a:srgbClr val="F77ADE">
                  <a:alpha val="70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2AE641-C958-460D-9B1B-E5ECC8F6050F}"/>
              </a:ext>
            </a:extLst>
          </p:cNvPr>
          <p:cNvSpPr txBox="1"/>
          <p:nvPr/>
        </p:nvSpPr>
        <p:spPr>
          <a:xfrm>
            <a:off x="623327" y="2835440"/>
            <a:ext cx="2827698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6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Nội</a:t>
            </a:r>
            <a:r>
              <a:rPr lang="en-US" sz="6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 dung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C0916B-F1C4-4D83-8B42-64B289B4D7A3}"/>
              </a:ext>
            </a:extLst>
          </p:cNvPr>
          <p:cNvSpPr txBox="1"/>
          <p:nvPr/>
        </p:nvSpPr>
        <p:spPr>
          <a:xfrm>
            <a:off x="690206" y="4191000"/>
            <a:ext cx="5807366" cy="17235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Tổng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quan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đề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tài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Công nghệ sử dụng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Đối tượng sử dụng</a:t>
            </a:r>
          </a:p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Sơ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đồ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chức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năng</a:t>
            </a:r>
            <a:endParaRPr lang="en-US" sz="2800" dirty="0">
              <a:solidFill>
                <a:schemeClr val="bg1"/>
              </a:solidFill>
              <a:latin typeface="#9Slide02 Noi dung rat dai" panose="02000000000000000000" pitchFamily="2" charset="0"/>
              <a:ea typeface="#9Slide02 Noi dung rat dai" panose="0200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CB302D-354E-47F6-B7EA-00AC457E68AC}"/>
              </a:ext>
            </a:extLst>
          </p:cNvPr>
          <p:cNvSpPr txBox="1"/>
          <p:nvPr/>
        </p:nvSpPr>
        <p:spPr>
          <a:xfrm>
            <a:off x="670229" y="2220647"/>
            <a:ext cx="625171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5000">
                <a:solidFill>
                  <a:schemeClr val="bg1"/>
                </a:solidFill>
                <a:latin typeface="#9Slide02 Tieu de rat dai 02" panose="020B0606020202050201" pitchFamily="34" charset="0"/>
              </a:rPr>
              <a:t>01.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AFDEA7-F7A5-6540-9EFE-2107459C9794}"/>
              </a:ext>
            </a:extLst>
          </p:cNvPr>
          <p:cNvSpPr txBox="1"/>
          <p:nvPr/>
        </p:nvSpPr>
        <p:spPr>
          <a:xfrm>
            <a:off x="6313092" y="4191000"/>
            <a:ext cx="5807366" cy="17235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Thiết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kế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cơ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sở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dữ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liệu</a:t>
            </a:r>
          </a:p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Giao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diện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chính</a:t>
            </a:r>
            <a:endParaRPr lang="en-US" sz="2800" dirty="0">
              <a:solidFill>
                <a:schemeClr val="bg1"/>
              </a:solidFill>
              <a:latin typeface="#9Slide02 Noi dung rat dai" panose="02000000000000000000" pitchFamily="2" charset="0"/>
              <a:ea typeface="#9Slide02 Noi dung rat dai" panose="02000000000000000000" pitchFamily="2" charset="0"/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Demo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ứng</a:t>
            </a:r>
            <a:r>
              <a:rPr lang="en-US" sz="2800" dirty="0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dụng</a:t>
            </a:r>
          </a:p>
          <a:p>
            <a:pPr marL="457200" indent="-457200">
              <a:buFontTx/>
              <a:buChar char="-"/>
            </a:pPr>
            <a:r>
              <a:rPr lang="en-US" sz="2800" dirty="0" err="1">
                <a:solidFill>
                  <a:schemeClr val="bg1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Hướng mở rộng</a:t>
            </a:r>
            <a:endParaRPr lang="en-US" sz="2800" dirty="0">
              <a:solidFill>
                <a:schemeClr val="bg1"/>
              </a:solidFill>
              <a:latin typeface="#9Slide02 Noi dung rat dai" panose="02000000000000000000" pitchFamily="2" charset="0"/>
              <a:ea typeface="#9Slide02 Noi dung rat dai" panose="02000000000000000000" pitchFamily="2" charset="0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0581FF9E-82B3-DA4D-A178-702A327A7B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83" b="23135"/>
          <a:stretch/>
        </p:blipFill>
        <p:spPr>
          <a:xfrm flipH="1">
            <a:off x="-38000" y="7733771"/>
            <a:ext cx="12192000" cy="3429000"/>
          </a:xfrm>
          <a:prstGeom prst="rect">
            <a:avLst/>
          </a:prstGeom>
        </p:spPr>
      </p:pic>
      <p:sp>
        <p:nvSpPr>
          <p:cNvPr id="61" name="Rectangle 60">
            <a:extLst>
              <a:ext uri="{FF2B5EF4-FFF2-40B4-BE49-F238E27FC236}">
                <a16:creationId xmlns:a16="http://schemas.microsoft.com/office/drawing/2014/main" id="{9E042182-ADEF-DD40-A1F3-04EF7BD136CD}"/>
              </a:ext>
            </a:extLst>
          </p:cNvPr>
          <p:cNvSpPr/>
          <p:nvPr/>
        </p:nvSpPr>
        <p:spPr>
          <a:xfrm>
            <a:off x="-38000" y="7733771"/>
            <a:ext cx="12192000" cy="3429000"/>
          </a:xfrm>
          <a:prstGeom prst="rect">
            <a:avLst/>
          </a:prstGeom>
          <a:gradFill flip="none" rotWithShape="1">
            <a:gsLst>
              <a:gs pos="0">
                <a:srgbClr val="ED5566"/>
              </a:gs>
              <a:gs pos="100000">
                <a:srgbClr val="DF322F">
                  <a:alpha val="70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noFill/>
              </a:rPr>
              <a:t> manh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15CABB93-E289-4C41-A57E-F48B3EEAF78A}"/>
              </a:ext>
            </a:extLst>
          </p:cNvPr>
          <p:cNvSpPr txBox="1"/>
          <p:nvPr/>
        </p:nvSpPr>
        <p:spPr>
          <a:xfrm>
            <a:off x="546307" y="9025450"/>
            <a:ext cx="4317785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5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Tổng</a:t>
            </a:r>
            <a:r>
              <a:rPr lang="en-US" sz="5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 </a:t>
            </a:r>
            <a:r>
              <a:rPr lang="en-US" sz="5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quan</a:t>
            </a:r>
            <a:r>
              <a:rPr lang="en-US" sz="5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 </a:t>
            </a:r>
            <a:r>
              <a:rPr lang="en-US" sz="5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đề</a:t>
            </a:r>
            <a:r>
              <a:rPr lang="en-US" sz="5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 </a:t>
            </a:r>
            <a:r>
              <a:rPr lang="en-US" sz="5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tài</a:t>
            </a:r>
            <a:endParaRPr lang="en-US" sz="5000" dirty="0">
              <a:solidFill>
                <a:schemeClr val="bg1"/>
              </a:solidFill>
              <a:latin typeface="#9Slide02 Tieu de rat dai 02" panose="020B0606020202050201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CA35D6-F11B-43A2-A193-B65864F7FF44}"/>
              </a:ext>
            </a:extLst>
          </p:cNvPr>
          <p:cNvSpPr/>
          <p:nvPr/>
        </p:nvSpPr>
        <p:spPr>
          <a:xfrm>
            <a:off x="670229" y="3752088"/>
            <a:ext cx="1828800" cy="57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442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BFEBF5-EB12-4176-8461-77C094A42D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83" b="23135"/>
          <a:stretch/>
        </p:blipFill>
        <p:spPr>
          <a:xfrm flipH="1">
            <a:off x="0" y="0"/>
            <a:ext cx="12192000" cy="3429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4EE538F-138E-40A6-89D4-C9BBC09B1650}"/>
              </a:ext>
            </a:extLst>
          </p:cNvPr>
          <p:cNvSpPr txBox="1"/>
          <p:nvPr/>
        </p:nvSpPr>
        <p:spPr>
          <a:xfrm>
            <a:off x="705319" y="5013573"/>
            <a:ext cx="7506622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100" dirty="0">
                <a:solidFill>
                  <a:schemeClr val="accent6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Nhiều lần, do phải đến tận nơi đặt sân và cọc tiền mà hầu hết các thủ tục tại sân bóng là viết vào sổ. </a:t>
            </a:r>
          </a:p>
          <a:p>
            <a:r>
              <a:rPr lang="en-US" sz="2100" dirty="0">
                <a:solidFill>
                  <a:schemeClr val="accent6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Thấy được sự cần thiết </a:t>
            </a:r>
            <a:r>
              <a:rPr lang="en-US" sz="2100" dirty="0">
                <a:solidFill>
                  <a:schemeClr val="accent6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  <a:sym typeface="Wingdings" pitchFamily="2" charset="2"/>
              </a:rPr>
              <a:t></a:t>
            </a:r>
            <a:r>
              <a:rPr lang="en-US" sz="2100" dirty="0">
                <a:solidFill>
                  <a:schemeClr val="accent6"/>
                </a:solidFill>
                <a:latin typeface="#9Slide02 Noi dung rat dai" panose="02000000000000000000" pitchFamily="2" charset="0"/>
                <a:ea typeface="#9Slide02 Noi dung rat dai" panose="02000000000000000000" pitchFamily="2" charset="0"/>
              </a:rPr>
              <a:t> đồ án: website quản lý sân bóng được ra đời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1FFA8E-CE2B-4E27-AFC0-0C366A786552}"/>
              </a:ext>
            </a:extLst>
          </p:cNvPr>
          <p:cNvSpPr txBox="1"/>
          <p:nvPr/>
        </p:nvSpPr>
        <p:spPr>
          <a:xfrm>
            <a:off x="708229" y="3876067"/>
            <a:ext cx="3590727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4000" dirty="0" err="1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Quản lý sân bóng</a:t>
            </a:r>
            <a:endParaRPr lang="en-US" sz="4000" dirty="0">
              <a:solidFill>
                <a:schemeClr val="accent6"/>
              </a:solidFill>
              <a:latin typeface="#9Slide02 Tieu de dai" panose="02000000000000000000" pitchFamily="2" charset="0"/>
              <a:ea typeface="#9Slide02 Tieu de dai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C252671-169C-48CD-9E30-469E1D5B1910}"/>
              </a:ext>
            </a:extLst>
          </p:cNvPr>
          <p:cNvSpPr txBox="1"/>
          <p:nvPr/>
        </p:nvSpPr>
        <p:spPr>
          <a:xfrm>
            <a:off x="10120500" y="3942016"/>
            <a:ext cx="1678986" cy="53860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defRPr>
            </a:lvl1pPr>
          </a:lstStyle>
          <a:p>
            <a:pPr algn="r"/>
            <a:r>
              <a:rPr lang="en-US" sz="3500" dirty="0">
                <a:solidFill>
                  <a:schemeClr val="accent6"/>
                </a:solidFill>
              </a:rPr>
              <a:t>Tính chất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E6D10DA-D20B-41CD-875A-AB668E3E05A4}"/>
              </a:ext>
            </a:extLst>
          </p:cNvPr>
          <p:cNvSpPr/>
          <p:nvPr/>
        </p:nvSpPr>
        <p:spPr>
          <a:xfrm>
            <a:off x="8368008" y="3916926"/>
            <a:ext cx="45719" cy="2560073"/>
          </a:xfrm>
          <a:prstGeom prst="rect">
            <a:avLst/>
          </a:prstGeom>
          <a:gradFill>
            <a:gsLst>
              <a:gs pos="0">
                <a:srgbClr val="ED5566"/>
              </a:gs>
              <a:gs pos="100000">
                <a:srgbClr val="FF5858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9478CAC1-D87E-49D7-9701-2DBF4CCB2AE5}"/>
              </a:ext>
            </a:extLst>
          </p:cNvPr>
          <p:cNvGrpSpPr/>
          <p:nvPr/>
        </p:nvGrpSpPr>
        <p:grpSpPr>
          <a:xfrm>
            <a:off x="8810432" y="5003709"/>
            <a:ext cx="1650304" cy="369332"/>
            <a:chOff x="8506606" y="5003709"/>
            <a:chExt cx="1650304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4BF11A1-D5BA-46B2-87DE-01B55DBB02C2}"/>
                </a:ext>
              </a:extLst>
            </p:cNvPr>
            <p:cNvSpPr txBox="1"/>
            <p:nvPr/>
          </p:nvSpPr>
          <p:spPr>
            <a:xfrm>
              <a:off x="8991599" y="5003709"/>
              <a:ext cx="1165311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chemeClr val="accent6"/>
                  </a:solidFill>
                  <a:latin typeface="#9Slide02 Noi dung rat dai" panose="02000000000000000000" pitchFamily="2" charset="0"/>
                  <a:ea typeface="#9Slide02 Noi dung rat dai" panose="02000000000000000000" pitchFamily="2" charset="0"/>
                </a:rPr>
                <a:t>Dễ dàng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D5DE937-0A2B-443E-BB88-BFEDC4B16ACD}"/>
                </a:ext>
              </a:extLst>
            </p:cNvPr>
            <p:cNvSpPr/>
            <p:nvPr/>
          </p:nvSpPr>
          <p:spPr>
            <a:xfrm>
              <a:off x="8506606" y="5120763"/>
              <a:ext cx="152400" cy="152400"/>
            </a:xfrm>
            <a:prstGeom prst="ellipse">
              <a:avLst/>
            </a:prstGeom>
            <a:gradFill>
              <a:gsLst>
                <a:gs pos="0">
                  <a:srgbClr val="ED5566"/>
                </a:gs>
                <a:gs pos="100000">
                  <a:srgbClr val="DF322F"/>
                </a:gs>
              </a:gsLst>
              <a:lin ang="81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BF4BF24-37E8-44BC-97BB-EEC1BCD3C9AF}"/>
              </a:ext>
            </a:extLst>
          </p:cNvPr>
          <p:cNvGrpSpPr/>
          <p:nvPr/>
        </p:nvGrpSpPr>
        <p:grpSpPr>
          <a:xfrm>
            <a:off x="8810432" y="5554241"/>
            <a:ext cx="1901261" cy="369332"/>
            <a:chOff x="8506606" y="5554241"/>
            <a:chExt cx="1901261" cy="3693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438225B-BBB6-4C19-8A1B-B46057E96D18}"/>
                </a:ext>
              </a:extLst>
            </p:cNvPr>
            <p:cNvSpPr txBox="1"/>
            <p:nvPr/>
          </p:nvSpPr>
          <p:spPr>
            <a:xfrm>
              <a:off x="8991599" y="5554241"/>
              <a:ext cx="1416268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chemeClr val="accent6"/>
                  </a:solidFill>
                  <a:latin typeface="#9Slide02 Noi dung rat dai" panose="02000000000000000000" pitchFamily="2" charset="0"/>
                  <a:ea typeface="#9Slide02 Noi dung rat dai" panose="02000000000000000000" pitchFamily="2" charset="0"/>
                </a:rPr>
                <a:t>Tốc độ cao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3011B97-D0E7-4961-A92D-A2EECB41FCF7}"/>
                </a:ext>
              </a:extLst>
            </p:cNvPr>
            <p:cNvSpPr/>
            <p:nvPr/>
          </p:nvSpPr>
          <p:spPr>
            <a:xfrm>
              <a:off x="8506606" y="5667789"/>
              <a:ext cx="152400" cy="152400"/>
            </a:xfrm>
            <a:prstGeom prst="ellipse">
              <a:avLst/>
            </a:prstGeom>
            <a:gradFill>
              <a:gsLst>
                <a:gs pos="0">
                  <a:srgbClr val="ED5566"/>
                </a:gs>
                <a:gs pos="100000">
                  <a:srgbClr val="DF322F"/>
                </a:gs>
              </a:gsLst>
              <a:lin ang="81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6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CA27000-FA63-4D53-933E-7A528082FA2E}"/>
              </a:ext>
            </a:extLst>
          </p:cNvPr>
          <p:cNvGrpSpPr/>
          <p:nvPr/>
        </p:nvGrpSpPr>
        <p:grpSpPr>
          <a:xfrm>
            <a:off x="8810432" y="6104774"/>
            <a:ext cx="3226779" cy="369332"/>
            <a:chOff x="8506606" y="6104774"/>
            <a:chExt cx="3226779" cy="36933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617ECD9-D250-4820-8BD3-6207966C8099}"/>
                </a:ext>
              </a:extLst>
            </p:cNvPr>
            <p:cNvSpPr txBox="1"/>
            <p:nvPr/>
          </p:nvSpPr>
          <p:spPr>
            <a:xfrm>
              <a:off x="8991598" y="6104774"/>
              <a:ext cx="2741787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chemeClr val="accent6"/>
                  </a:solidFill>
                  <a:latin typeface="#9Slide02 Noi dung rat dai" panose="02000000000000000000" pitchFamily="2" charset="0"/>
                  <a:ea typeface="#9Slide02 Noi dung rat dai" panose="02000000000000000000" pitchFamily="2" charset="0"/>
                </a:rPr>
                <a:t>Tiện lợi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4287AC9-359B-4530-BC7C-A699AF60EEB7}"/>
                </a:ext>
              </a:extLst>
            </p:cNvPr>
            <p:cNvSpPr/>
            <p:nvPr/>
          </p:nvSpPr>
          <p:spPr>
            <a:xfrm>
              <a:off x="8506606" y="6214815"/>
              <a:ext cx="152400" cy="152400"/>
            </a:xfrm>
            <a:prstGeom prst="ellipse">
              <a:avLst/>
            </a:prstGeom>
            <a:gradFill>
              <a:gsLst>
                <a:gs pos="0">
                  <a:srgbClr val="ED5566"/>
                </a:gs>
                <a:gs pos="100000">
                  <a:srgbClr val="DF322F"/>
                </a:gs>
              </a:gsLst>
              <a:lin ang="81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accent6"/>
                </a:solidFill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7B090BA-9C9D-46AE-9AD6-A8702898DCBB}"/>
              </a:ext>
            </a:extLst>
          </p:cNvPr>
          <p:cNvSpPr/>
          <p:nvPr/>
        </p:nvSpPr>
        <p:spPr>
          <a:xfrm>
            <a:off x="10166009" y="4526281"/>
            <a:ext cx="1644991" cy="45719"/>
          </a:xfrm>
          <a:prstGeom prst="rect">
            <a:avLst/>
          </a:prstGeom>
          <a:gradFill flip="none" rotWithShape="1">
            <a:gsLst>
              <a:gs pos="0">
                <a:srgbClr val="ED5566"/>
              </a:gs>
              <a:gs pos="100000">
                <a:srgbClr val="DF322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A62CEB9-3F7F-497F-9A83-5B5B1ACF31BE}"/>
              </a:ext>
            </a:extLst>
          </p:cNvPr>
          <p:cNvSpPr/>
          <p:nvPr/>
        </p:nvSpPr>
        <p:spPr>
          <a:xfrm>
            <a:off x="705319" y="4800600"/>
            <a:ext cx="1199682" cy="51483"/>
          </a:xfrm>
          <a:prstGeom prst="rect">
            <a:avLst/>
          </a:prstGeom>
          <a:gradFill flip="none" rotWithShape="1">
            <a:gsLst>
              <a:gs pos="0">
                <a:srgbClr val="ED5566"/>
              </a:gs>
              <a:gs pos="100000">
                <a:srgbClr val="DF322F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28" name="L-Shape 27">
            <a:extLst>
              <a:ext uri="{FF2B5EF4-FFF2-40B4-BE49-F238E27FC236}">
                <a16:creationId xmlns:a16="http://schemas.microsoft.com/office/drawing/2014/main" id="{EF11F332-11BE-4817-90B7-18E49F7D43B5}"/>
              </a:ext>
            </a:extLst>
          </p:cNvPr>
          <p:cNvSpPr/>
          <p:nvPr/>
        </p:nvSpPr>
        <p:spPr>
          <a:xfrm rot="2700000">
            <a:off x="5800433" y="4116367"/>
            <a:ext cx="286988" cy="286988"/>
          </a:xfrm>
          <a:prstGeom prst="corner">
            <a:avLst>
              <a:gd name="adj1" fmla="val 19828"/>
              <a:gd name="adj2" fmla="val 22365"/>
            </a:avLst>
          </a:prstGeom>
          <a:gradFill>
            <a:gsLst>
              <a:gs pos="0">
                <a:srgbClr val="ED5566"/>
              </a:gs>
              <a:gs pos="100000">
                <a:srgbClr val="DF322F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L-Shape 28">
            <a:extLst>
              <a:ext uri="{FF2B5EF4-FFF2-40B4-BE49-F238E27FC236}">
                <a16:creationId xmlns:a16="http://schemas.microsoft.com/office/drawing/2014/main" id="{FB9547D6-61D5-408C-AD00-E3C3458B1776}"/>
              </a:ext>
            </a:extLst>
          </p:cNvPr>
          <p:cNvSpPr/>
          <p:nvPr/>
        </p:nvSpPr>
        <p:spPr>
          <a:xfrm rot="2700000">
            <a:off x="6641444" y="4116366"/>
            <a:ext cx="286988" cy="286988"/>
          </a:xfrm>
          <a:prstGeom prst="corner">
            <a:avLst>
              <a:gd name="adj1" fmla="val 19828"/>
              <a:gd name="adj2" fmla="val 22365"/>
            </a:avLst>
          </a:prstGeom>
          <a:gradFill>
            <a:gsLst>
              <a:gs pos="0">
                <a:srgbClr val="ED5566"/>
              </a:gs>
              <a:gs pos="100000">
                <a:srgbClr val="DF322F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30" name="L-Shape 29">
            <a:extLst>
              <a:ext uri="{FF2B5EF4-FFF2-40B4-BE49-F238E27FC236}">
                <a16:creationId xmlns:a16="http://schemas.microsoft.com/office/drawing/2014/main" id="{1AE49FB9-E5DF-42DA-9393-40101E82DEA7}"/>
              </a:ext>
            </a:extLst>
          </p:cNvPr>
          <p:cNvSpPr/>
          <p:nvPr/>
        </p:nvSpPr>
        <p:spPr>
          <a:xfrm rot="2700000">
            <a:off x="7476941" y="4116365"/>
            <a:ext cx="286988" cy="286988"/>
          </a:xfrm>
          <a:prstGeom prst="corner">
            <a:avLst>
              <a:gd name="adj1" fmla="val 19828"/>
              <a:gd name="adj2" fmla="val 22365"/>
            </a:avLst>
          </a:prstGeom>
          <a:gradFill>
            <a:gsLst>
              <a:gs pos="0">
                <a:srgbClr val="ED5566"/>
              </a:gs>
              <a:gs pos="100000">
                <a:srgbClr val="DF322F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56BF27-3F3A-47CA-BD19-A35199F54A9D}"/>
              </a:ext>
            </a:extLst>
          </p:cNvPr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gradFill flip="none" rotWithShape="1">
            <a:gsLst>
              <a:gs pos="0">
                <a:srgbClr val="ED5566"/>
              </a:gs>
              <a:gs pos="100000">
                <a:srgbClr val="DF322F">
                  <a:alpha val="70000"/>
                </a:srgb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noFill/>
              </a:rPr>
              <a:t> manh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DD1202-6B37-4936-9A8D-0C2539C5631D}"/>
              </a:ext>
            </a:extLst>
          </p:cNvPr>
          <p:cNvSpPr txBox="1"/>
          <p:nvPr/>
        </p:nvSpPr>
        <p:spPr>
          <a:xfrm>
            <a:off x="584307" y="1291679"/>
            <a:ext cx="4317785" cy="76944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5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Tổng</a:t>
            </a:r>
            <a:r>
              <a:rPr lang="en-US" sz="5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 </a:t>
            </a:r>
            <a:r>
              <a:rPr lang="en-US" sz="5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quan</a:t>
            </a:r>
            <a:r>
              <a:rPr lang="en-US" sz="5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 </a:t>
            </a:r>
            <a:r>
              <a:rPr lang="en-US" sz="5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đề</a:t>
            </a:r>
            <a:r>
              <a:rPr lang="en-US" sz="5000" dirty="0">
                <a:solidFill>
                  <a:schemeClr val="bg1"/>
                </a:solidFill>
                <a:latin typeface="#9Slide02 Tieu de rat dai 02" panose="020B0606020202050201" pitchFamily="34" charset="0"/>
              </a:rPr>
              <a:t> </a:t>
            </a:r>
            <a:r>
              <a:rPr lang="en-US" sz="5000" dirty="0" err="1">
                <a:solidFill>
                  <a:schemeClr val="bg1"/>
                </a:solidFill>
                <a:latin typeface="#9Slide02 Tieu de rat dai 02" panose="020B0606020202050201" pitchFamily="34" charset="0"/>
              </a:rPr>
              <a:t>tài</a:t>
            </a:r>
            <a:endParaRPr lang="en-US" sz="5000" dirty="0">
              <a:solidFill>
                <a:schemeClr val="bg1"/>
              </a:solidFill>
              <a:latin typeface="#9Slide02 Tieu de rat dai 02" panose="020B0606020202050201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89277DC-E1A9-4F4A-85EA-906548319E53}"/>
              </a:ext>
            </a:extLst>
          </p:cNvPr>
          <p:cNvSpPr/>
          <p:nvPr/>
        </p:nvSpPr>
        <p:spPr>
          <a:xfrm>
            <a:off x="10166008" y="2819400"/>
            <a:ext cx="1707777" cy="57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4BC6A74-BEA0-0B40-B161-93937ED44499}"/>
              </a:ext>
            </a:extLst>
          </p:cNvPr>
          <p:cNvSpPr txBox="1"/>
          <p:nvPr/>
        </p:nvSpPr>
        <p:spPr>
          <a:xfrm>
            <a:off x="0" y="-1429488"/>
            <a:ext cx="1217088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rgbClr val="ED5566"/>
                </a:solidFill>
                <a:latin typeface="+mj-lt"/>
              </a:rPr>
              <a:t>Sơ đồ chức năng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CC993C0-D019-9F41-9772-BF8A61F84AE2}"/>
              </a:ext>
            </a:extLst>
          </p:cNvPr>
          <p:cNvSpPr/>
          <p:nvPr/>
        </p:nvSpPr>
        <p:spPr>
          <a:xfrm rot="13500000">
            <a:off x="5735698" y="-478340"/>
            <a:ext cx="200742" cy="200742"/>
          </a:xfrm>
          <a:prstGeom prst="ellipse">
            <a:avLst/>
          </a:prstGeom>
          <a:noFill/>
          <a:ln w="38100">
            <a:gradFill>
              <a:gsLst>
                <a:gs pos="0">
                  <a:srgbClr val="5D3BC9"/>
                </a:gs>
                <a:gs pos="100000">
                  <a:srgbClr val="F77AD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CDA2244-E92F-F14B-9B07-4199AFB581AF}"/>
              </a:ext>
            </a:extLst>
          </p:cNvPr>
          <p:cNvSpPr/>
          <p:nvPr/>
        </p:nvSpPr>
        <p:spPr>
          <a:xfrm rot="13500000">
            <a:off x="6254945" y="-478340"/>
            <a:ext cx="200742" cy="200742"/>
          </a:xfrm>
          <a:prstGeom prst="ellipse">
            <a:avLst/>
          </a:prstGeom>
          <a:noFill/>
          <a:ln w="38100">
            <a:gradFill>
              <a:gsLst>
                <a:gs pos="0">
                  <a:srgbClr val="5D3BC9"/>
                </a:gs>
                <a:gs pos="100000">
                  <a:srgbClr val="F77ADE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</a:ln>
              <a:noFill/>
            </a:endParaRPr>
          </a:p>
        </p:txBody>
      </p:sp>
      <p:sp>
        <p:nvSpPr>
          <p:cNvPr id="37" name="Isosceles Triangle 34">
            <a:extLst>
              <a:ext uri="{FF2B5EF4-FFF2-40B4-BE49-F238E27FC236}">
                <a16:creationId xmlns:a16="http://schemas.microsoft.com/office/drawing/2014/main" id="{81CFA426-5C07-7142-9BDC-0D6DD5189E03}"/>
              </a:ext>
            </a:extLst>
          </p:cNvPr>
          <p:cNvSpPr/>
          <p:nvPr/>
        </p:nvSpPr>
        <p:spPr>
          <a:xfrm rot="10800000">
            <a:off x="4052233" y="-2544172"/>
            <a:ext cx="4066417" cy="305383"/>
          </a:xfrm>
          <a:prstGeom prst="triangle">
            <a:avLst/>
          </a:prstGeom>
          <a:gradFill>
            <a:gsLst>
              <a:gs pos="0">
                <a:srgbClr val="ED5566"/>
              </a:gs>
              <a:gs pos="100000">
                <a:srgbClr val="FF5858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49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FE0F8C-F97E-4429-AEEC-1F129CB4222B}"/>
              </a:ext>
            </a:extLst>
          </p:cNvPr>
          <p:cNvSpPr txBox="1"/>
          <p:nvPr/>
        </p:nvSpPr>
        <p:spPr>
          <a:xfrm>
            <a:off x="4111586" y="2197893"/>
            <a:ext cx="3989943" cy="24622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PHP Laravel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Jquery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Bootstrap 4.3,1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HTML5 / CSS3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3E4A10-E81B-6841-952A-1A17C9406F26}"/>
              </a:ext>
            </a:extLst>
          </p:cNvPr>
          <p:cNvSpPr txBox="1"/>
          <p:nvPr/>
        </p:nvSpPr>
        <p:spPr>
          <a:xfrm>
            <a:off x="21116" y="329897"/>
            <a:ext cx="1217088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6"/>
                </a:solidFill>
                <a:latin typeface="+mj-lt"/>
              </a:rPr>
              <a:t>Công nghệ sử dụng</a:t>
            </a:r>
          </a:p>
        </p:txBody>
      </p:sp>
      <p:sp>
        <p:nvSpPr>
          <p:cNvPr id="17" name="Isosceles Triangle 34">
            <a:extLst>
              <a:ext uri="{FF2B5EF4-FFF2-40B4-BE49-F238E27FC236}">
                <a16:creationId xmlns:a16="http://schemas.microsoft.com/office/drawing/2014/main" id="{F11323C7-9DF3-9C43-90AB-EEA0192D669A}"/>
              </a:ext>
            </a:extLst>
          </p:cNvPr>
          <p:cNvSpPr/>
          <p:nvPr/>
        </p:nvSpPr>
        <p:spPr>
          <a:xfrm rot="10800000">
            <a:off x="4062790" y="-8706"/>
            <a:ext cx="4066417" cy="305383"/>
          </a:xfrm>
          <a:prstGeom prst="triangle">
            <a:avLst/>
          </a:prstGeom>
          <a:gradFill>
            <a:gsLst>
              <a:gs pos="0">
                <a:srgbClr val="ED5566"/>
              </a:gs>
              <a:gs pos="100000">
                <a:srgbClr val="DF322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346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8FE0F8C-F97E-4429-AEEC-1F129CB4222B}"/>
              </a:ext>
            </a:extLst>
          </p:cNvPr>
          <p:cNvSpPr txBox="1"/>
          <p:nvPr/>
        </p:nvSpPr>
        <p:spPr>
          <a:xfrm>
            <a:off x="3185823" y="2505670"/>
            <a:ext cx="5820349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Quản lý sân bóng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4000" dirty="0">
                <a:solidFill>
                  <a:schemeClr val="accent6"/>
                </a:solidFill>
                <a:latin typeface="#9Slide02 Tieu de dai" panose="02000000000000000000" pitchFamily="2" charset="0"/>
                <a:ea typeface="#9Slide02 Tieu de dai" panose="02000000000000000000" pitchFamily="2" charset="0"/>
              </a:rPr>
              <a:t>Nhân viên quản lý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3E4A10-E81B-6841-952A-1A17C9406F26}"/>
              </a:ext>
            </a:extLst>
          </p:cNvPr>
          <p:cNvSpPr txBox="1"/>
          <p:nvPr/>
        </p:nvSpPr>
        <p:spPr>
          <a:xfrm>
            <a:off x="21116" y="329897"/>
            <a:ext cx="1217088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6"/>
                </a:solidFill>
                <a:latin typeface="+mj-lt"/>
              </a:rPr>
              <a:t>Đối tượng sử dụng</a:t>
            </a:r>
          </a:p>
        </p:txBody>
      </p:sp>
      <p:sp>
        <p:nvSpPr>
          <p:cNvPr id="17" name="Isosceles Triangle 34">
            <a:extLst>
              <a:ext uri="{FF2B5EF4-FFF2-40B4-BE49-F238E27FC236}">
                <a16:creationId xmlns:a16="http://schemas.microsoft.com/office/drawing/2014/main" id="{F11323C7-9DF3-9C43-90AB-EEA0192D669A}"/>
              </a:ext>
            </a:extLst>
          </p:cNvPr>
          <p:cNvSpPr/>
          <p:nvPr/>
        </p:nvSpPr>
        <p:spPr>
          <a:xfrm rot="10800000">
            <a:off x="4062790" y="-8706"/>
            <a:ext cx="4066417" cy="305383"/>
          </a:xfrm>
          <a:prstGeom prst="triangle">
            <a:avLst/>
          </a:prstGeom>
          <a:gradFill>
            <a:gsLst>
              <a:gs pos="0">
                <a:srgbClr val="ED5566"/>
              </a:gs>
              <a:gs pos="100000">
                <a:srgbClr val="DF322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0757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83E4A10-E81B-6841-952A-1A17C9406F26}"/>
              </a:ext>
            </a:extLst>
          </p:cNvPr>
          <p:cNvSpPr txBox="1"/>
          <p:nvPr/>
        </p:nvSpPr>
        <p:spPr>
          <a:xfrm>
            <a:off x="21116" y="329897"/>
            <a:ext cx="1217088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6"/>
                </a:solidFill>
                <a:latin typeface="+mj-lt"/>
              </a:rPr>
              <a:t>Sơ đồ chức năng</a:t>
            </a:r>
          </a:p>
        </p:txBody>
      </p:sp>
      <p:sp>
        <p:nvSpPr>
          <p:cNvPr id="17" name="Isosceles Triangle 34">
            <a:extLst>
              <a:ext uri="{FF2B5EF4-FFF2-40B4-BE49-F238E27FC236}">
                <a16:creationId xmlns:a16="http://schemas.microsoft.com/office/drawing/2014/main" id="{F11323C7-9DF3-9C43-90AB-EEA0192D669A}"/>
              </a:ext>
            </a:extLst>
          </p:cNvPr>
          <p:cNvSpPr/>
          <p:nvPr/>
        </p:nvSpPr>
        <p:spPr>
          <a:xfrm rot="10800000">
            <a:off x="4062790" y="-584"/>
            <a:ext cx="4066417" cy="305383"/>
          </a:xfrm>
          <a:prstGeom prst="triangle">
            <a:avLst/>
          </a:prstGeom>
          <a:gradFill>
            <a:gsLst>
              <a:gs pos="0">
                <a:srgbClr val="ED5566"/>
              </a:gs>
              <a:gs pos="100000">
                <a:srgbClr val="DF322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12DC4-0BAA-5646-AE9F-CFD9314D2E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550" y="1160894"/>
            <a:ext cx="9486900" cy="569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8809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83E4A10-E81B-6841-952A-1A17C9406F26}"/>
              </a:ext>
            </a:extLst>
          </p:cNvPr>
          <p:cNvSpPr txBox="1"/>
          <p:nvPr/>
        </p:nvSpPr>
        <p:spPr>
          <a:xfrm>
            <a:off x="21116" y="329897"/>
            <a:ext cx="1217088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6"/>
                </a:solidFill>
                <a:latin typeface="+mj-lt"/>
              </a:rPr>
              <a:t>Sơ đồ thực thể</a:t>
            </a:r>
          </a:p>
        </p:txBody>
      </p:sp>
      <p:sp>
        <p:nvSpPr>
          <p:cNvPr id="17" name="Isosceles Triangle 34">
            <a:extLst>
              <a:ext uri="{FF2B5EF4-FFF2-40B4-BE49-F238E27FC236}">
                <a16:creationId xmlns:a16="http://schemas.microsoft.com/office/drawing/2014/main" id="{F11323C7-9DF3-9C43-90AB-EEA0192D669A}"/>
              </a:ext>
            </a:extLst>
          </p:cNvPr>
          <p:cNvSpPr/>
          <p:nvPr/>
        </p:nvSpPr>
        <p:spPr>
          <a:xfrm rot="10800000">
            <a:off x="4062790" y="-8706"/>
            <a:ext cx="4066417" cy="305383"/>
          </a:xfrm>
          <a:prstGeom prst="triangle">
            <a:avLst/>
          </a:prstGeom>
          <a:gradFill>
            <a:gsLst>
              <a:gs pos="0">
                <a:srgbClr val="ED5566"/>
              </a:gs>
              <a:gs pos="100000">
                <a:srgbClr val="DF322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EF3AF1-7E5A-A044-8ED4-E64928377A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574" y="1160894"/>
            <a:ext cx="8070848" cy="566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5923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B83E4A10-E81B-6841-952A-1A17C9406F26}"/>
              </a:ext>
            </a:extLst>
          </p:cNvPr>
          <p:cNvSpPr txBox="1"/>
          <p:nvPr/>
        </p:nvSpPr>
        <p:spPr>
          <a:xfrm>
            <a:off x="21116" y="329897"/>
            <a:ext cx="12170884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6"/>
                </a:solidFill>
                <a:latin typeface="+mj-lt"/>
              </a:rPr>
              <a:t>Sơ đồ cơ sở dữ liệu thực thể</a:t>
            </a:r>
          </a:p>
        </p:txBody>
      </p:sp>
      <p:sp>
        <p:nvSpPr>
          <p:cNvPr id="17" name="Isosceles Triangle 34">
            <a:extLst>
              <a:ext uri="{FF2B5EF4-FFF2-40B4-BE49-F238E27FC236}">
                <a16:creationId xmlns:a16="http://schemas.microsoft.com/office/drawing/2014/main" id="{F11323C7-9DF3-9C43-90AB-EEA0192D669A}"/>
              </a:ext>
            </a:extLst>
          </p:cNvPr>
          <p:cNvSpPr/>
          <p:nvPr/>
        </p:nvSpPr>
        <p:spPr>
          <a:xfrm rot="10800000">
            <a:off x="4062790" y="-8706"/>
            <a:ext cx="4066417" cy="305383"/>
          </a:xfrm>
          <a:prstGeom prst="triangle">
            <a:avLst/>
          </a:prstGeom>
          <a:gradFill>
            <a:gsLst>
              <a:gs pos="0">
                <a:srgbClr val="ED5566"/>
              </a:gs>
              <a:gs pos="100000">
                <a:srgbClr val="DF322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94E36B-D47B-4E4E-8936-73DFFB0F9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698" y="1160894"/>
            <a:ext cx="911860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5363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Flat Final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FC1E9"/>
      </a:accent1>
      <a:accent2>
        <a:srgbClr val="48CFAD"/>
      </a:accent2>
      <a:accent3>
        <a:srgbClr val="A0D468"/>
      </a:accent3>
      <a:accent4>
        <a:srgbClr val="FFCE54"/>
      </a:accent4>
      <a:accent5>
        <a:srgbClr val="FC6E51"/>
      </a:accent5>
      <a:accent6>
        <a:srgbClr val="ED5565"/>
      </a:accent6>
      <a:hlink>
        <a:srgbClr val="5D9CEC"/>
      </a:hlink>
      <a:folHlink>
        <a:srgbClr val="AC92EC"/>
      </a:folHlink>
    </a:clrScheme>
    <a:fontScheme name="9Slide Fonts">
      <a:majorFont>
        <a:latin typeface="#9Slide02 Tieu de dai"/>
        <a:ea typeface=""/>
        <a:cs typeface=""/>
      </a:majorFont>
      <a:minorFont>
        <a:latin typeface="#9Slide02 Noi dung da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 algn="l">
          <a:defRPr sz="170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91A86C9A-53D1-420C-AF6C-BBF738C6A6A9}" vid="{C2810C68-EDF9-4270-BDBB-2B143C38487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2214</TotalTime>
  <Words>319</Words>
  <Application>Microsoft Macintosh PowerPoint</Application>
  <PresentationFormat>Widescreen</PresentationFormat>
  <Paragraphs>63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#9Slide02 Noi dung dai</vt:lpstr>
      <vt:lpstr>#9Slide02 Noi dung rat dai</vt:lpstr>
      <vt:lpstr>#9Slide02 Tieu de dai</vt:lpstr>
      <vt:lpstr>#9Slide02 Tieu de rat dai 02</vt:lpstr>
      <vt:lpstr>#9Slide06 Signerica Medium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9Slide</Company>
  <LinksUpToDate>false</LinksUpToDate>
  <SharedDoc>false</SharedDoc>
  <HyperlinkBase>9Slide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9Slide</dc:subject>
  <dc:creator>ManhTuan</dc:creator>
  <cp:keywords>9Slide</cp:keywords>
  <dc:description>9Slide</dc:description>
  <cp:lastModifiedBy>Nguyen Nam Hong</cp:lastModifiedBy>
  <cp:revision>117</cp:revision>
  <dcterms:created xsi:type="dcterms:W3CDTF">2018-10-13T10:10:07Z</dcterms:created>
  <dcterms:modified xsi:type="dcterms:W3CDTF">2020-09-07T15:48:45Z</dcterms:modified>
  <cp:category>9Slide</cp:category>
  <cp:contentStatus>9Slide</cp:contentStatus>
</cp:coreProperties>
</file>